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67" r:id="rId4"/>
    <p:sldId id="259" r:id="rId5"/>
    <p:sldId id="261" r:id="rId6"/>
    <p:sldId id="268" r:id="rId7"/>
    <p:sldId id="269" r:id="rId8"/>
    <p:sldId id="262" r:id="rId9"/>
    <p:sldId id="264" r:id="rId10"/>
    <p:sldId id="265" r:id="rId11"/>
    <p:sldId id="270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F471F69-1B10-468B-A848-EF994469BA0B}">
  <a:tblStyle styleId="{DF471F69-1B10-468B-A848-EF994469BA0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554"/>
  </p:normalViewPr>
  <p:slideViewPr>
    <p:cSldViewPr snapToGrid="0">
      <p:cViewPr varScale="1">
        <p:scale>
          <a:sx n="90" d="100"/>
          <a:sy n="90" d="100"/>
        </p:scale>
        <p:origin x="81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49790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7129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407aaba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407aaba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1923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407aaba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407aaba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4519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407aaba2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407aaba2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5773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5b15f0a3_5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5b15f0a3_5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9131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5b15f0a3_5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5b15f0a3_5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821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5192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e965474a9_3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2196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e965474a9_3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9525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e965474a9_3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7007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9a0b074_1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9a0b074_1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9553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b9a0b074_1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cb9a0b074_1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0212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353535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habilidadesparaelcambio.com.a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www.cursosdepsicologia.com.ar/" TargetMode="External"/><Relationship Id="rId5" Type="http://schemas.openxmlformats.org/officeDocument/2006/relationships/hyperlink" Target="http://www.habilidadesparaelcambio.com.ar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233359" y="2137999"/>
            <a:ext cx="8296800" cy="1542000"/>
          </a:xfrm>
        </p:spPr>
        <p:txBody>
          <a:bodyPr/>
          <a:lstStyle/>
          <a:p>
            <a:r>
              <a:rPr lang="es-ES_tradnl" dirty="0"/>
              <a:t>Capacitaci</a:t>
            </a:r>
            <a:r>
              <a:rPr lang="es-ES" dirty="0" err="1"/>
              <a:t>ón</a:t>
            </a:r>
            <a:r>
              <a:rPr lang="es-ES" dirty="0"/>
              <a:t> In Company</a:t>
            </a:r>
            <a:br>
              <a:rPr lang="es-ES_tradnl" dirty="0"/>
            </a:br>
            <a:endParaRPr lang="es-ES_tradnl" dirty="0"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4294967295"/>
          </p:nvPr>
        </p:nvSpPr>
        <p:spPr>
          <a:xfrm>
            <a:off x="972273" y="2589685"/>
            <a:ext cx="6840638" cy="134461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400" dirty="0"/>
              <a:t>Programa de Entrenamiento en “Habilidades Blandas” para Empresas </a:t>
            </a:r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4344" y="631995"/>
            <a:ext cx="3371895" cy="102318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4478694" y="46653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/>
        </p:nvSpPr>
        <p:spPr>
          <a:xfrm>
            <a:off x="382549" y="156117"/>
            <a:ext cx="3743402" cy="29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b="1" u="sng" dirty="0">
                <a:latin typeface="Calibri" charset="0"/>
                <a:ea typeface="Calibri" charset="0"/>
                <a:cs typeface="Calibri" charset="0"/>
                <a:sym typeface="Comfortaa"/>
              </a:rPr>
              <a:t>Presupuesto </a:t>
            </a:r>
            <a:r>
              <a:rPr lang="es-ES" sz="1800" b="1" u="sng" dirty="0">
                <a:latin typeface="Calibri" charset="0"/>
                <a:ea typeface="Calibri" charset="0"/>
                <a:cs typeface="Calibri" charset="0"/>
                <a:sym typeface="Comfortaa"/>
              </a:rPr>
              <a:t>Julio/Agosto 2020</a:t>
            </a:r>
            <a:endParaRPr sz="1800" b="1" u="sng" dirty="0">
              <a:latin typeface="Calibri" charset="0"/>
              <a:ea typeface="Calibri" charset="0"/>
              <a:cs typeface="Calibri" charset="0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dirty="0">
                <a:latin typeface="Calibri" charset="0"/>
                <a:ea typeface="Calibri" charset="0"/>
                <a:cs typeface="Calibri" charset="0"/>
                <a:sym typeface="Comfortaa"/>
              </a:rPr>
              <a:t>Desarrollo total  del proyecto </a:t>
            </a:r>
            <a:r>
              <a:rPr lang="es-ES" sz="1800" dirty="0">
                <a:latin typeface="Calibri" charset="0"/>
                <a:ea typeface="Calibri" charset="0"/>
                <a:cs typeface="Calibri" charset="0"/>
                <a:sym typeface="Comfortaa"/>
              </a:rPr>
              <a:t>8 encuentros con una frecuencia semanal los días lunes. Se trabajará con dos grupos reducidos de colaboradores.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S" sz="1800" dirty="0">
              <a:latin typeface="Calibri" charset="0"/>
              <a:ea typeface="Calibri" charset="0"/>
              <a:cs typeface="Calibri" charset="0"/>
              <a:sym typeface="Comforta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latin typeface="Calibri" charset="0"/>
                <a:ea typeface="Calibri" charset="0"/>
                <a:cs typeface="Calibri" charset="0"/>
                <a:sym typeface="Comfortaa"/>
              </a:rPr>
              <a:t>El entrenamiento se llevará a cabo en  dos comisiones. Un grupo TURNO MAÑANA (2 horas)  y otro en el TURNO TARDE  (2 horas)</a:t>
            </a:r>
            <a:endParaRPr sz="1800" dirty="0">
              <a:latin typeface="Calibri" charset="0"/>
              <a:ea typeface="Calibri" charset="0"/>
              <a:cs typeface="Calibri" charset="0"/>
              <a:sym typeface="Comforta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S" sz="1800" dirty="0">
              <a:latin typeface="Calibri" charset="0"/>
              <a:ea typeface="Calibri" charset="0"/>
              <a:cs typeface="Calibri" charset="0"/>
              <a:sym typeface="Comforta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latin typeface="Calibri" charset="0"/>
                <a:ea typeface="Calibri" charset="0"/>
                <a:cs typeface="Calibri" charset="0"/>
                <a:sym typeface="Comfortaa"/>
              </a:rPr>
              <a:t>Formato ONLINE a través de plataforma ZOOM </a:t>
            </a:r>
            <a:endParaRPr sz="1800" dirty="0">
              <a:latin typeface="Calibri" charset="0"/>
              <a:ea typeface="Calibri" charset="0"/>
              <a:cs typeface="Calibri" charset="0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ES" sz="1800" b="1" dirty="0">
              <a:latin typeface="Calibri" charset="0"/>
              <a:ea typeface="Calibri" charset="0"/>
              <a:cs typeface="Calibri" charset="0"/>
              <a:sym typeface="Comfortaa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alibri" charset="0"/>
              <a:ea typeface="Calibri" charset="0"/>
              <a:cs typeface="Calibri" charset="0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dirty="0">
                <a:latin typeface="Lato"/>
                <a:ea typeface="Lato"/>
                <a:cs typeface="Lato"/>
                <a:sym typeface="Lato"/>
              </a:rPr>
              <a:t> </a:t>
            </a: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idx="2"/>
          </p:nvPr>
        </p:nvSpPr>
        <p:spPr>
          <a:xfrm>
            <a:off x="4961803" y="278151"/>
            <a:ext cx="3837000" cy="3695100"/>
          </a:xfrm>
        </p:spPr>
        <p:txBody>
          <a:bodyPr/>
          <a:lstStyle/>
          <a:p>
            <a:pPr marL="0" lvl="0" indent="0">
              <a:buNone/>
            </a:pPr>
            <a:r>
              <a:rPr lang="es-ES" dirty="0">
                <a:latin typeface="Calibri" charset="0"/>
                <a:ea typeface="Calibri" charset="0"/>
                <a:cs typeface="Calibri" charset="0"/>
                <a:sym typeface="Comfortaa"/>
              </a:rPr>
              <a:t>- 1 encuentro. Lunes 13 de julio</a:t>
            </a:r>
          </a:p>
          <a:p>
            <a:pPr marL="0" lvl="0" indent="0">
              <a:buNone/>
            </a:pPr>
            <a:r>
              <a:rPr lang="es-ES" dirty="0">
                <a:latin typeface="Calibri" charset="0"/>
                <a:ea typeface="Calibri" charset="0"/>
                <a:cs typeface="Calibri" charset="0"/>
                <a:sym typeface="Comfortaa"/>
              </a:rPr>
              <a:t>- 2 encuentro. Lunes 20 de julio</a:t>
            </a:r>
          </a:p>
          <a:p>
            <a:pPr marL="0" lvl="0" indent="0">
              <a:buNone/>
            </a:pPr>
            <a:r>
              <a:rPr lang="es-ES" dirty="0">
                <a:latin typeface="Calibri" charset="0"/>
                <a:ea typeface="Calibri" charset="0"/>
                <a:cs typeface="Calibri" charset="0"/>
                <a:sym typeface="Comfortaa"/>
              </a:rPr>
              <a:t>- 3 encuentro. Lunes 27 de julio</a:t>
            </a:r>
          </a:p>
          <a:p>
            <a:pPr marL="0" lvl="0" indent="0">
              <a:buNone/>
            </a:pPr>
            <a:r>
              <a:rPr lang="es-ES" dirty="0">
                <a:latin typeface="Calibri" charset="0"/>
                <a:ea typeface="Calibri" charset="0"/>
                <a:cs typeface="Calibri" charset="0"/>
                <a:sym typeface="Comfortaa"/>
              </a:rPr>
              <a:t>- 4 encuentro. Lunes 3 de agosto</a:t>
            </a:r>
          </a:p>
          <a:p>
            <a:pPr marL="0" lvl="0" indent="0">
              <a:buNone/>
            </a:pPr>
            <a:r>
              <a:rPr lang="es-ES" dirty="0">
                <a:latin typeface="Calibri" charset="0"/>
                <a:ea typeface="Calibri" charset="0"/>
                <a:cs typeface="Calibri" charset="0"/>
                <a:sym typeface="Comfortaa"/>
              </a:rPr>
              <a:t>- 5 encuentro. Lunes 10 de agosto</a:t>
            </a:r>
          </a:p>
          <a:p>
            <a:pPr marL="0" lvl="0" indent="0">
              <a:buNone/>
            </a:pPr>
            <a:r>
              <a:rPr lang="es-ES" dirty="0">
                <a:latin typeface="Calibri" charset="0"/>
                <a:ea typeface="Calibri" charset="0"/>
                <a:cs typeface="Calibri" charset="0"/>
                <a:sym typeface="Comfortaa"/>
              </a:rPr>
              <a:t>- 6 encuentro. Lunes 17 de agosto </a:t>
            </a:r>
          </a:p>
          <a:p>
            <a:pPr marL="0" lvl="0" indent="0">
              <a:buNone/>
            </a:pPr>
            <a:r>
              <a:rPr lang="es-ES" dirty="0">
                <a:latin typeface="Calibri" charset="0"/>
                <a:ea typeface="Calibri" charset="0"/>
                <a:cs typeface="Calibri" charset="0"/>
                <a:sym typeface="Comfortaa"/>
              </a:rPr>
              <a:t>- 7 encuentro. Lunes 24 de agosto</a:t>
            </a:r>
          </a:p>
          <a:p>
            <a:pPr marL="0" lvl="0" indent="0">
              <a:buNone/>
            </a:pPr>
            <a:r>
              <a:rPr lang="es-ES" dirty="0">
                <a:latin typeface="Calibri" charset="0"/>
                <a:ea typeface="Calibri" charset="0"/>
                <a:cs typeface="Calibri" charset="0"/>
                <a:sym typeface="Comfortaa"/>
              </a:rPr>
              <a:t>- 8 encuentro. Lunes 31 de agosto</a:t>
            </a:r>
            <a:r>
              <a:rPr lang="es-ES" b="1" dirty="0">
                <a:latin typeface="Calibri" charset="0"/>
                <a:ea typeface="Calibri" charset="0"/>
                <a:cs typeface="Calibri" charset="0"/>
                <a:sym typeface="Comfortaa"/>
              </a:rPr>
              <a:t> </a:t>
            </a:r>
          </a:p>
          <a:p>
            <a:endParaRPr lang="es-ES_tradnl" dirty="0"/>
          </a:p>
        </p:txBody>
      </p:sp>
      <p:pic>
        <p:nvPicPr>
          <p:cNvPr id="7" name="Google Shape;14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5230" y="3790961"/>
            <a:ext cx="1973573" cy="632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" name="Google Shape;147;p22"/>
          <p:cNvGraphicFramePr/>
          <p:nvPr>
            <p:extLst>
              <p:ext uri="{D42A27DB-BD31-4B8C-83A1-F6EECF244321}">
                <p14:modId xmlns:p14="http://schemas.microsoft.com/office/powerpoint/2010/main" val="673082648"/>
              </p:ext>
            </p:extLst>
          </p:nvPr>
        </p:nvGraphicFramePr>
        <p:xfrm>
          <a:off x="429175" y="2012083"/>
          <a:ext cx="8296800" cy="1737300"/>
        </p:xfrm>
        <a:graphic>
          <a:graphicData uri="http://schemas.openxmlformats.org/drawingml/2006/table">
            <a:tbl>
              <a:tblPr>
                <a:noFill/>
                <a:tableStyleId>{DF471F69-1B10-468B-A848-EF994469BA0B}</a:tableStyleId>
              </a:tblPr>
              <a:tblGrid>
                <a:gridCol w="138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500" b="0" dirty="0">
                          <a:latin typeface="Calibri" charset="0"/>
                          <a:ea typeface="Calibri" charset="0"/>
                          <a:cs typeface="Calibri" charset="0"/>
                        </a:rPr>
                        <a:t>Preparación </a:t>
                      </a:r>
                      <a:endParaRPr sz="15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500" b="0" dirty="0">
                          <a:latin typeface="Calibri" charset="0"/>
                          <a:ea typeface="Calibri" charset="0"/>
                          <a:cs typeface="Calibri" charset="0"/>
                        </a:rPr>
                        <a:t>Autocontrol y Auto- conocimiento </a:t>
                      </a:r>
                      <a:endParaRPr sz="15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500" b="0" dirty="0">
                          <a:latin typeface="Calibri" charset="0"/>
                          <a:ea typeface="Calibri" charset="0"/>
                          <a:cs typeface="Calibri" charset="0"/>
                        </a:rPr>
                        <a:t>Habilidades Sociales y Trabajo en</a:t>
                      </a:r>
                      <a:r>
                        <a:rPr lang="es-ES" sz="1500" b="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Equipo</a:t>
                      </a:r>
                      <a:endParaRPr sz="15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500" b="0" dirty="0">
                          <a:latin typeface="Calibri" charset="0"/>
                          <a:ea typeface="Calibri" charset="0"/>
                          <a:cs typeface="Calibri" charset="0"/>
                        </a:rPr>
                        <a:t>Comunicación Asertiva </a:t>
                      </a:r>
                      <a:endParaRPr sz="15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500" b="0" dirty="0">
                          <a:latin typeface="Calibri" charset="0"/>
                          <a:ea typeface="Calibri" charset="0"/>
                          <a:cs typeface="Calibri" charset="0"/>
                        </a:rPr>
                        <a:t>Solución de Problemas y Gestión de Conflictos</a:t>
                      </a:r>
                      <a:r>
                        <a:rPr lang="es-ES" sz="1500" b="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sz="15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500" b="0" dirty="0">
                          <a:latin typeface="Calibri" charset="0"/>
                          <a:ea typeface="Calibri" charset="0"/>
                          <a:cs typeface="Calibri" charset="0"/>
                        </a:rPr>
                        <a:t>Afrontamiento</a:t>
                      </a:r>
                      <a:r>
                        <a:rPr lang="es-ES" sz="1500" b="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del estrés </a:t>
                      </a:r>
                      <a:endParaRPr sz="15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x-none" sz="1500" b="0" dirty="0"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r>
                        <a:rPr lang="es-ES" sz="1500" b="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500" b="0" dirty="0">
                          <a:latin typeface="Calibri" charset="0"/>
                          <a:ea typeface="Calibri" charset="0"/>
                          <a:cs typeface="Calibri" charset="0"/>
                        </a:rPr>
                        <a:t>encuentro</a:t>
                      </a:r>
                      <a:r>
                        <a:rPr lang="es-ES" sz="1500" b="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sz="15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x-none" sz="1500" b="0" dirty="0"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r>
                        <a:rPr lang="es-ES" sz="1500" b="0" dirty="0">
                          <a:latin typeface="Calibri" charset="0"/>
                          <a:ea typeface="Calibri" charset="0"/>
                          <a:cs typeface="Calibri" charset="0"/>
                        </a:rPr>
                        <a:t> y 3 encuentro </a:t>
                      </a:r>
                      <a:endParaRPr sz="15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500" b="0" dirty="0"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  <a:r>
                        <a:rPr lang="es-ES" sz="1500" b="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y 5 encuentro </a:t>
                      </a:r>
                      <a:endParaRPr sz="15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500" b="0" dirty="0">
                          <a:latin typeface="Calibri" charset="0"/>
                          <a:ea typeface="Calibri" charset="0"/>
                          <a:cs typeface="Calibri" charset="0"/>
                        </a:rPr>
                        <a:t>6 encuentro </a:t>
                      </a:r>
                      <a:endParaRPr sz="15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500" b="0" dirty="0">
                          <a:latin typeface="Calibri" charset="0"/>
                          <a:ea typeface="Calibri" charset="0"/>
                          <a:cs typeface="Calibri" charset="0"/>
                        </a:rPr>
                        <a:t>7 encuentro </a:t>
                      </a:r>
                      <a:endParaRPr sz="15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500" b="0" dirty="0"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  <a:r>
                        <a:rPr lang="es-ES" sz="1500" b="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encuentro </a:t>
                      </a:r>
                      <a:endParaRPr sz="15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29175" y="470083"/>
            <a:ext cx="8296800" cy="1542000"/>
          </a:xfrm>
        </p:spPr>
        <p:txBody>
          <a:bodyPr/>
          <a:lstStyle/>
          <a:p>
            <a:r>
              <a:rPr lang="es-ES_tradnl" sz="3000" dirty="0">
                <a:latin typeface="Calibri" charset="0"/>
                <a:ea typeface="Calibri" charset="0"/>
                <a:cs typeface="Calibri" charset="0"/>
              </a:rPr>
              <a:t>Planificación</a:t>
            </a:r>
          </a:p>
        </p:txBody>
      </p:sp>
    </p:spTree>
    <p:extLst>
      <p:ext uri="{BB962C8B-B14F-4D97-AF65-F5344CB8AC3E}">
        <p14:creationId xmlns:p14="http://schemas.microsoft.com/office/powerpoint/2010/main" val="557757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" name="Google Shape;152;p23"/>
          <p:cNvGraphicFramePr/>
          <p:nvPr>
            <p:extLst>
              <p:ext uri="{D42A27DB-BD31-4B8C-83A1-F6EECF244321}">
                <p14:modId xmlns:p14="http://schemas.microsoft.com/office/powerpoint/2010/main" val="1059191815"/>
              </p:ext>
            </p:extLst>
          </p:nvPr>
        </p:nvGraphicFramePr>
        <p:xfrm>
          <a:off x="2230245" y="535260"/>
          <a:ext cx="3278458" cy="4406550"/>
        </p:xfrm>
        <a:graphic>
          <a:graphicData uri="http://schemas.openxmlformats.org/drawingml/2006/table">
            <a:tbl>
              <a:tblPr>
                <a:noFill/>
                <a:tableStyleId>{DF471F69-1B10-468B-A848-EF994469BA0B}</a:tableStyleId>
              </a:tblPr>
              <a:tblGrid>
                <a:gridCol w="3278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11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b="1" dirty="0">
                          <a:solidFill>
                            <a:srgbClr val="9900FF"/>
                          </a:solidFill>
                        </a:rPr>
                        <a:t>COSTO TOTAL DEL PROYECTO</a:t>
                      </a:r>
                      <a:endParaRPr lang="es-ES" b="1" baseline="0" dirty="0">
                        <a:solidFill>
                          <a:srgbClr val="9900FF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b="1" baseline="0" dirty="0">
                        <a:solidFill>
                          <a:srgbClr val="9900FF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1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b="1" dirty="0">
                          <a:solidFill>
                            <a:srgbClr val="9900FF"/>
                          </a:solidFill>
                        </a:rPr>
                        <a:t>Honorarios</a:t>
                      </a:r>
                      <a:r>
                        <a:rPr lang="es-ES" b="1" baseline="0" dirty="0">
                          <a:solidFill>
                            <a:srgbClr val="9900FF"/>
                          </a:solidFill>
                        </a:rPr>
                        <a:t> Profesionales </a:t>
                      </a:r>
                      <a:endParaRPr lang="es-ES" b="1" dirty="0">
                        <a:solidFill>
                          <a:srgbClr val="9900FF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b="1" dirty="0">
                          <a:solidFill>
                            <a:srgbClr val="9900FF"/>
                          </a:solidFill>
                        </a:rPr>
                        <a:t>$200.000</a:t>
                      </a:r>
                      <a:endParaRPr b="1" dirty="0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11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b="1" dirty="0">
                          <a:solidFill>
                            <a:srgbClr val="9900FF"/>
                          </a:solidFill>
                        </a:rPr>
                        <a:t>Instalación de Plataforma Zoom</a:t>
                      </a:r>
                      <a:r>
                        <a:rPr lang="es-ES" b="1" baseline="0" dirty="0">
                          <a:solidFill>
                            <a:srgbClr val="9900FF"/>
                          </a:solidFill>
                        </a:rPr>
                        <a:t>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b="1" baseline="0" dirty="0">
                        <a:solidFill>
                          <a:srgbClr val="9900FF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b="1" baseline="0" dirty="0">
                          <a:solidFill>
                            <a:srgbClr val="9900FF"/>
                          </a:solidFill>
                        </a:rPr>
                        <a:t>$ </a:t>
                      </a:r>
                      <a:r>
                        <a:rPr lang="mr-IN" b="1" baseline="0" dirty="0">
                          <a:solidFill>
                            <a:srgbClr val="9900FF"/>
                          </a:solidFill>
                        </a:rPr>
                        <a:t>…</a:t>
                      </a:r>
                      <a:endParaRPr b="1" dirty="0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31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_tradnl" b="1" dirty="0">
                          <a:solidFill>
                            <a:srgbClr val="9900FF"/>
                          </a:solidFill>
                        </a:rPr>
                        <a:t>Fotocopias</a:t>
                      </a:r>
                      <a:r>
                        <a:rPr lang="es-ES_tradnl" b="1" baseline="0" dirty="0">
                          <a:solidFill>
                            <a:srgbClr val="9900FF"/>
                          </a:solidFill>
                        </a:rPr>
                        <a:t>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_tradnl" b="1" baseline="0" dirty="0">
                          <a:solidFill>
                            <a:srgbClr val="9900FF"/>
                          </a:solidFill>
                        </a:rPr>
                        <a:t>(un cuadernillo por participante)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_tradnl" b="1" baseline="0" dirty="0">
                          <a:solidFill>
                            <a:srgbClr val="9900FF"/>
                          </a:solidFill>
                        </a:rPr>
                        <a:t>$ ...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" name="Google Shape;153;p23"/>
          <p:cNvSpPr/>
          <p:nvPr/>
        </p:nvSpPr>
        <p:spPr>
          <a:xfrm>
            <a:off x="3793274" y="966223"/>
            <a:ext cx="1524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 idx="4294967295"/>
          </p:nvPr>
        </p:nvSpPr>
        <p:spPr>
          <a:xfrm>
            <a:off x="193403" y="386794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ES" sz="2400" dirty="0">
                <a:latin typeface="Montserrat"/>
                <a:ea typeface="Montserrat"/>
                <a:cs typeface="Montserrat"/>
                <a:sym typeface="Montserrat"/>
              </a:rPr>
              <a:t>Programa de entrenamiento en Habilidades Blandas </a:t>
            </a:r>
            <a:endParaRPr sz="2400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4"/>
          <p:cNvSpPr txBox="1">
            <a:spLocks noGrp="1"/>
          </p:cNvSpPr>
          <p:nvPr>
            <p:ph type="title" idx="4294967295"/>
          </p:nvPr>
        </p:nvSpPr>
        <p:spPr>
          <a:xfrm>
            <a:off x="193403" y="1514932"/>
            <a:ext cx="8870400" cy="35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br>
              <a:rPr lang="es-ES" sz="1200" dirty="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s-ES" sz="1800" dirty="0">
                <a:latin typeface="Calibri" charset="0"/>
                <a:ea typeface="Calibri" charset="0"/>
                <a:cs typeface="Calibri" charset="0"/>
                <a:sym typeface="Montserrat"/>
              </a:rPr>
              <a:t>¿</a:t>
            </a:r>
            <a:r>
              <a:rPr lang="x-none" sz="1800" dirty="0">
                <a:latin typeface="Calibri" charset="0"/>
                <a:ea typeface="Calibri" charset="0"/>
                <a:cs typeface="Calibri" charset="0"/>
                <a:sym typeface="Montserrat"/>
              </a:rPr>
              <a:t>Por qué ofrecer </a:t>
            </a:r>
            <a:r>
              <a:rPr lang="es-ES" sz="1800" dirty="0">
                <a:latin typeface="Calibri" charset="0"/>
                <a:ea typeface="Calibri" charset="0"/>
                <a:cs typeface="Calibri" charset="0"/>
                <a:sym typeface="Montserrat"/>
              </a:rPr>
              <a:t>un Programa de entrenamiento en Habilidades Blandas </a:t>
            </a:r>
            <a:r>
              <a:rPr lang="x-none" sz="1800" dirty="0">
                <a:latin typeface="Calibri" charset="0"/>
                <a:ea typeface="Calibri" charset="0"/>
                <a:cs typeface="Calibri" charset="0"/>
                <a:sym typeface="Montserrat"/>
              </a:rPr>
              <a:t>desde el Modelo </a:t>
            </a:r>
            <a:r>
              <a:rPr lang="es-ES" sz="1800" dirty="0">
                <a:latin typeface="Calibri" charset="0"/>
                <a:ea typeface="Calibri" charset="0"/>
                <a:cs typeface="Calibri" charset="0"/>
                <a:sym typeface="Montserrat"/>
              </a:rPr>
              <a:t>Cognitivo Conductual </a:t>
            </a:r>
            <a:r>
              <a:rPr lang="x-none" sz="1800" dirty="0">
                <a:latin typeface="Calibri" charset="0"/>
                <a:ea typeface="Calibri" charset="0"/>
                <a:cs typeface="Calibri" charset="0"/>
                <a:sym typeface="Montserrat"/>
              </a:rPr>
              <a:t>al capital humano de las grandes empresas?</a:t>
            </a:r>
            <a:endParaRPr sz="1800" dirty="0">
              <a:latin typeface="Calibri" charset="0"/>
              <a:ea typeface="Calibri" charset="0"/>
              <a:cs typeface="Calibri" charset="0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800" b="0" dirty="0">
              <a:latin typeface="Calibri" charset="0"/>
              <a:ea typeface="Calibri" charset="0"/>
              <a:cs typeface="Calibri" charset="0"/>
              <a:sym typeface="Lato"/>
            </a:endParaRPr>
          </a:p>
          <a:p>
            <a:pPr lvl="0"/>
            <a:r>
              <a:rPr lang="es-ES_tradnl" sz="1800" b="0" dirty="0">
                <a:latin typeface="Calibri" charset="0"/>
                <a:ea typeface="Calibri" charset="0"/>
                <a:cs typeface="Calibri" charset="0"/>
              </a:rPr>
              <a:t>A diferencia de los conocimientos duros, los cuales brindan soluciones a problemas </a:t>
            </a:r>
            <a:r>
              <a:rPr lang="es-ES" sz="1800" b="0" dirty="0">
                <a:latin typeface="Calibri" charset="0"/>
                <a:ea typeface="Calibri" charset="0"/>
                <a:cs typeface="Calibri" charset="0"/>
              </a:rPr>
              <a:t>técnicos, </a:t>
            </a:r>
            <a:r>
              <a:rPr lang="es-ES_tradnl" sz="1800" b="0" dirty="0">
                <a:latin typeface="Calibri" charset="0"/>
                <a:ea typeface="Calibri" charset="0"/>
                <a:cs typeface="Calibri" charset="0"/>
              </a:rPr>
              <a:t>las habilidades blandas son el resultado  de una combinación de competencias sociales, de autocontrol y autoconocimiento, así como habilidades para la comunicación efectiva, para gestionar conflictos, trabajar en equipo y afrontar adecuadamente el estr</a:t>
            </a:r>
            <a:r>
              <a:rPr lang="es-ES" sz="1800" b="0" dirty="0">
                <a:latin typeface="Calibri" charset="0"/>
                <a:ea typeface="Calibri" charset="0"/>
                <a:cs typeface="Calibri" charset="0"/>
              </a:rPr>
              <a:t>és.</a:t>
            </a:r>
            <a:br>
              <a:rPr lang="es-ES_tradnl" sz="1800" b="0" dirty="0">
                <a:latin typeface="Calibri" charset="0"/>
                <a:ea typeface="Calibri" charset="0"/>
                <a:cs typeface="Calibri" charset="0"/>
              </a:rPr>
            </a:br>
            <a:r>
              <a:rPr lang="es-ES_tradnl" sz="1800" b="0" dirty="0">
                <a:latin typeface="Calibri" charset="0"/>
                <a:ea typeface="Calibri" charset="0"/>
                <a:cs typeface="Calibri" charset="0"/>
              </a:rPr>
              <a:t> </a:t>
            </a:r>
            <a:br>
              <a:rPr lang="es-ES_tradnl" sz="1800" b="0" dirty="0">
                <a:latin typeface="Calibri" charset="0"/>
                <a:ea typeface="Calibri" charset="0"/>
                <a:cs typeface="Calibri" charset="0"/>
              </a:rPr>
            </a:br>
            <a:br>
              <a:rPr lang="es-ES_tradnl" sz="1800" b="0" dirty="0">
                <a:latin typeface="Calibri" charset="0"/>
                <a:ea typeface="Calibri" charset="0"/>
                <a:cs typeface="Calibri" charset="0"/>
              </a:rPr>
            </a:br>
            <a:r>
              <a:rPr lang="es-ES_tradnl" sz="1800" dirty="0">
                <a:latin typeface="Calibri" charset="0"/>
                <a:ea typeface="Calibri" charset="0"/>
                <a:cs typeface="Calibri" charset="0"/>
              </a:rPr>
              <a:t> </a:t>
            </a:r>
            <a:br>
              <a:rPr lang="es-ES_tradnl" sz="1800" dirty="0">
                <a:latin typeface="Calibri" charset="0"/>
                <a:ea typeface="Calibri" charset="0"/>
                <a:cs typeface="Calibri" charset="0"/>
              </a:rPr>
            </a:br>
            <a:r>
              <a:rPr lang="es-ES_tradnl" sz="1000" dirty="0"/>
              <a:t> </a:t>
            </a:r>
            <a:br>
              <a:rPr lang="es-ES_tradnl" sz="1000" dirty="0"/>
            </a:br>
            <a:br>
              <a:rPr lang="es-ES" sz="1000" b="0" dirty="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s-ES" sz="1000" b="0" dirty="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s-ES" sz="1000" b="0" dirty="0">
                <a:latin typeface="Montserrat"/>
                <a:ea typeface="Montserrat"/>
                <a:cs typeface="Montserrat"/>
                <a:sym typeface="Montserrat"/>
              </a:rPr>
            </a:br>
            <a:endParaRPr sz="1800" b="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6200775" y="342900"/>
            <a:ext cx="2466900" cy="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1" name="Google Shape;8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7425" y="386794"/>
            <a:ext cx="2047875" cy="57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 idx="4294967295"/>
          </p:nvPr>
        </p:nvSpPr>
        <p:spPr>
          <a:xfrm>
            <a:off x="173525" y="1246575"/>
            <a:ext cx="8870400" cy="35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ES_tradnl" sz="1800" b="0" dirty="0">
                <a:latin typeface="Calibri" charset="0"/>
                <a:ea typeface="Calibri" charset="0"/>
                <a:cs typeface="Calibri" charset="0"/>
              </a:rPr>
              <a:t>En un contexto de crisis, este tipo de habilidades se vuelven cruciales. La mayor</a:t>
            </a:r>
            <a:r>
              <a:rPr lang="es-ES" sz="1800" b="0" dirty="0">
                <a:latin typeface="Calibri" charset="0"/>
                <a:ea typeface="Calibri" charset="0"/>
                <a:cs typeface="Calibri" charset="0"/>
              </a:rPr>
              <a:t>ía de las veces las situaciones críticas no se resuelven de manera técnica sino que requieren de habilidades interpersonales y adaptativas que permitan resolver los conflictos. Es por eso que las capacidades blandas han adquirido cada vez más importancia dentro del mundo laboral. </a:t>
            </a:r>
            <a:br>
              <a:rPr lang="es-ES" sz="1800" b="0" dirty="0">
                <a:latin typeface="Calibri" charset="0"/>
                <a:ea typeface="Calibri" charset="0"/>
                <a:cs typeface="Calibri" charset="0"/>
              </a:rPr>
            </a:br>
            <a:br>
              <a:rPr lang="es-ES" sz="1800" b="0" dirty="0">
                <a:latin typeface="Calibri" charset="0"/>
                <a:ea typeface="Calibri" charset="0"/>
                <a:cs typeface="Calibri" charset="0"/>
              </a:rPr>
            </a:br>
            <a:r>
              <a:rPr lang="es-ES_tradnl" sz="1800" dirty="0">
                <a:latin typeface="Calibri" charset="0"/>
                <a:ea typeface="Calibri" charset="0"/>
                <a:cs typeface="Calibri" charset="0"/>
              </a:rPr>
              <a:t>En este programa de entrenamiento de 8 encuentros los colaboradores serán capacitados a través de técnicas de la terapia cognitivo conductual como modelado, rol playing, asignación</a:t>
            </a:r>
            <a:r>
              <a:rPr lang="es-ES" sz="1800" dirty="0">
                <a:latin typeface="Calibri" charset="0"/>
                <a:ea typeface="Calibri" charset="0"/>
                <a:cs typeface="Calibri" charset="0"/>
              </a:rPr>
              <a:t> de tareas para casa y reforzamiento </a:t>
            </a:r>
            <a:r>
              <a:rPr lang="es-ES_tradnl" sz="1800" dirty="0">
                <a:latin typeface="Calibri" charset="0"/>
                <a:ea typeface="Calibri" charset="0"/>
                <a:cs typeface="Calibri" charset="0"/>
              </a:rPr>
              <a:t>para la adquisición de nuevas conductas.</a:t>
            </a:r>
            <a:br>
              <a:rPr lang="es-ES_tradnl" sz="1800" dirty="0">
                <a:latin typeface="Calibri" charset="0"/>
                <a:ea typeface="Calibri" charset="0"/>
                <a:cs typeface="Calibri" charset="0"/>
              </a:rPr>
            </a:br>
            <a:r>
              <a:rPr lang="es-ES_tradnl" sz="1800" dirty="0">
                <a:latin typeface="Calibri" charset="0"/>
                <a:ea typeface="Calibri" charset="0"/>
                <a:cs typeface="Calibri" charset="0"/>
              </a:rPr>
              <a:t> </a:t>
            </a:r>
            <a:br>
              <a:rPr lang="es-ES_tradnl" sz="1800" dirty="0">
                <a:latin typeface="Calibri" charset="0"/>
                <a:ea typeface="Calibri" charset="0"/>
                <a:cs typeface="Calibri" charset="0"/>
              </a:rPr>
            </a:br>
            <a:r>
              <a:rPr lang="es-ES_tradnl" sz="1000" dirty="0"/>
              <a:t> </a:t>
            </a:r>
            <a:br>
              <a:rPr lang="es-ES_tradnl" sz="1000" dirty="0"/>
            </a:br>
            <a:br>
              <a:rPr lang="es-ES" sz="1000" b="0" dirty="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s-ES" sz="1000" b="0" dirty="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s-ES" sz="1000" b="0" dirty="0">
                <a:latin typeface="Montserrat"/>
                <a:ea typeface="Montserrat"/>
                <a:cs typeface="Montserrat"/>
                <a:sym typeface="Montserrat"/>
              </a:rPr>
            </a:br>
            <a:endParaRPr sz="1800" b="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6200775" y="342900"/>
            <a:ext cx="2466900" cy="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1" name="Google Shape;8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7425" y="386794"/>
            <a:ext cx="2047875" cy="578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6751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700" y="162737"/>
            <a:ext cx="4254600" cy="4818038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 txBox="1"/>
          <p:nvPr/>
        </p:nvSpPr>
        <p:spPr>
          <a:xfrm>
            <a:off x="2683564" y="320225"/>
            <a:ext cx="3856383" cy="7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ES" sz="2400" b="1" dirty="0">
                <a:solidFill>
                  <a:schemeClr val="lt2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HABILIDADES BLANDAS</a:t>
            </a:r>
            <a:endParaRPr sz="2400" b="1" dirty="0">
              <a:solidFill>
                <a:schemeClr val="lt2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</p:txBody>
      </p:sp>
      <p:sp>
        <p:nvSpPr>
          <p:cNvPr id="95" name="Google Shape;95;p16"/>
          <p:cNvSpPr txBox="1">
            <a:spLocks noGrp="1"/>
          </p:cNvSpPr>
          <p:nvPr>
            <p:ph type="body" idx="4294967295"/>
          </p:nvPr>
        </p:nvSpPr>
        <p:spPr>
          <a:xfrm>
            <a:off x="2444700" y="1082825"/>
            <a:ext cx="4095248" cy="33369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fortaa"/>
              <a:buChar char="➔"/>
            </a:pPr>
            <a:r>
              <a:rPr lang="es-ES" dirty="0">
                <a:latin typeface="Calibri" charset="0"/>
                <a:ea typeface="Calibri" charset="0"/>
                <a:cs typeface="Calibri" charset="0"/>
                <a:sym typeface="Comfortaa"/>
              </a:rPr>
              <a:t>Autocontrol y Autoconocimiento</a:t>
            </a:r>
            <a:endParaRPr dirty="0">
              <a:latin typeface="Calibri" charset="0"/>
              <a:ea typeface="Calibri" charset="0"/>
              <a:cs typeface="Calibri" charset="0"/>
              <a:sym typeface="Comfortaa"/>
            </a:endParaRPr>
          </a:p>
          <a:p>
            <a:pPr marL="457200" lvl="0" indent="-2921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fortaa"/>
              <a:buChar char="➔"/>
            </a:pPr>
            <a:r>
              <a:rPr lang="es-ES" dirty="0">
                <a:solidFill>
                  <a:srgbClr val="303030"/>
                </a:solidFill>
                <a:highlight>
                  <a:schemeClr val="lt1"/>
                </a:highlight>
                <a:latin typeface="Calibri" charset="0"/>
                <a:ea typeface="Calibri" charset="0"/>
                <a:cs typeface="Calibri" charset="0"/>
                <a:sym typeface="Comfortaa"/>
              </a:rPr>
              <a:t>Habilidades Sociales y Trabajo en Equipo</a:t>
            </a:r>
            <a:endParaRPr dirty="0">
              <a:latin typeface="Calibri" charset="0"/>
              <a:ea typeface="Calibri" charset="0"/>
              <a:cs typeface="Calibri" charset="0"/>
              <a:sym typeface="Comfortaa"/>
            </a:endParaRPr>
          </a:p>
          <a:p>
            <a:pPr marL="457200" lvl="0" indent="-2921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fortaa"/>
              <a:buChar char="➔"/>
            </a:pPr>
            <a:r>
              <a:rPr lang="es-ES" dirty="0">
                <a:solidFill>
                  <a:srgbClr val="303030"/>
                </a:solidFill>
                <a:highlight>
                  <a:schemeClr val="lt1"/>
                </a:highlight>
                <a:latin typeface="Calibri" charset="0"/>
                <a:ea typeface="Calibri" charset="0"/>
                <a:cs typeface="Calibri" charset="0"/>
                <a:sym typeface="Comfortaa"/>
              </a:rPr>
              <a:t>Comunicación Asertiva</a:t>
            </a:r>
          </a:p>
          <a:p>
            <a:pPr marL="457200" lvl="0" indent="-2921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fortaa"/>
              <a:buChar char="➔"/>
            </a:pPr>
            <a:r>
              <a:rPr lang="es-ES" dirty="0">
                <a:solidFill>
                  <a:srgbClr val="303030"/>
                </a:solidFill>
                <a:highlight>
                  <a:schemeClr val="lt1"/>
                </a:highlight>
                <a:latin typeface="Calibri" charset="0"/>
                <a:ea typeface="Calibri" charset="0"/>
                <a:cs typeface="Calibri" charset="0"/>
                <a:sym typeface="Comfortaa"/>
              </a:rPr>
              <a:t>Gestión de conflictos y solución de problemas sociales </a:t>
            </a:r>
          </a:p>
          <a:p>
            <a:pPr marL="457200" lvl="0" indent="-2921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fortaa"/>
              <a:buChar char="➔"/>
            </a:pPr>
            <a:r>
              <a:rPr lang="es-ES" dirty="0">
                <a:solidFill>
                  <a:srgbClr val="303030"/>
                </a:solidFill>
                <a:highlight>
                  <a:schemeClr val="lt1"/>
                </a:highlight>
                <a:latin typeface="Calibri" charset="0"/>
                <a:ea typeface="Calibri" charset="0"/>
                <a:cs typeface="Calibri" charset="0"/>
                <a:sym typeface="Comfortaa"/>
              </a:rPr>
              <a:t>Afrontamiento del Estrés </a:t>
            </a:r>
          </a:p>
          <a:p>
            <a:pPr marL="457200" lvl="0" indent="-292100" algn="l" rtl="0"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➔"/>
            </a:pPr>
            <a:endParaRPr sz="1000" b="1" dirty="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000"/>
              </a:spcAft>
              <a:buNone/>
            </a:pPr>
            <a:endParaRPr sz="1200" dirty="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/>
        </p:nvSpPr>
        <p:spPr>
          <a:xfrm>
            <a:off x="4826833" y="-149902"/>
            <a:ext cx="4396680" cy="3688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950" b="1" dirty="0">
              <a:solidFill>
                <a:srgbClr val="D9D9D9"/>
              </a:solidFill>
              <a:latin typeface="Lato"/>
              <a:ea typeface="Lato"/>
              <a:cs typeface="Lato"/>
              <a:sym typeface="Lato"/>
            </a:endParaRPr>
          </a:p>
          <a:p>
            <a:pPr marL="139700" marR="5715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DIAGNÓSTICO DE LOS PROBLEMAS </a:t>
            </a:r>
          </a:p>
          <a:p>
            <a:pPr marL="139700" marR="5715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1800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  <a:p>
            <a:pPr marL="139700" marR="5715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- Informes Verbales                                             </a:t>
            </a:r>
          </a:p>
          <a:p>
            <a:pPr marL="139700" marR="5715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-  Observación por parte de la profesional                                              - Autoregistro por parte de los colaboradores </a:t>
            </a:r>
          </a:p>
          <a:p>
            <a:pPr marL="139700" marR="5715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1800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  <a:p>
            <a:pPr marL="139700" marR="5715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MOTIVACIÓN PARA EL CAMBIO </a:t>
            </a:r>
          </a:p>
          <a:p>
            <a:pPr marL="0" marR="5715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lang="es-ES" sz="1800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  <a:p>
            <a:pPr marL="0" marR="5715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ES" sz="1800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El objetivo consiste en reducir las resistencias e intensificar la alianza de trabajo entre los colaboradores y la profesional con el fin de mejorar las probabilidades de hacer el progreso. </a:t>
            </a:r>
            <a:endParaRPr sz="1800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  <a:p>
            <a:pPr marL="139700" marR="5715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267629" y="0"/>
            <a:ext cx="378049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s-ES" sz="2300" b="1" dirty="0">
                <a:solidFill>
                  <a:srgbClr val="333333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Desarrollo del Programa de Entrenamiento: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s-ES" sz="18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r>
              <a:rPr lang="es-ES_tradnl" sz="1800" b="1" u="sng" dirty="0">
                <a:latin typeface="Calibri" charset="0"/>
                <a:ea typeface="Calibri" charset="0"/>
                <a:cs typeface="Calibri" charset="0"/>
              </a:rPr>
              <a:t>PREPARACIÓN (primer encuentro)</a:t>
            </a:r>
          </a:p>
          <a:p>
            <a:endParaRPr lang="es-ES_tradnl" sz="1800" b="1" u="sng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s-ES_tradnl" sz="1800" b="1" dirty="0">
                <a:latin typeface="Calibri" charset="0"/>
                <a:ea typeface="Calibri" charset="0"/>
                <a:cs typeface="Calibri" charset="0"/>
              </a:rPr>
              <a:t>- DIAGN</a:t>
            </a:r>
            <a:r>
              <a:rPr lang="es-ES" sz="1800" b="1" dirty="0" err="1">
                <a:latin typeface="Calibri" charset="0"/>
                <a:ea typeface="Calibri" charset="0"/>
                <a:cs typeface="Calibri" charset="0"/>
              </a:rPr>
              <a:t>Ó</a:t>
            </a:r>
            <a:r>
              <a:rPr lang="es-ES_tradnl" sz="1800" b="1" dirty="0">
                <a:latin typeface="Calibri" charset="0"/>
                <a:ea typeface="Calibri" charset="0"/>
                <a:cs typeface="Calibri" charset="0"/>
              </a:rPr>
              <a:t>STICO DE LOS PROBLEMAS Y MOTIVACIÓN PARA EL CAMBIO </a:t>
            </a:r>
          </a:p>
          <a:p>
            <a:endParaRPr lang="es-ES_tradnl" sz="18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r>
              <a:rPr lang="es-ES_tradnl" sz="1800" dirty="0">
                <a:latin typeface="Calibri" charset="0"/>
                <a:ea typeface="Calibri" charset="0"/>
                <a:cs typeface="Calibri" charset="0"/>
              </a:rPr>
              <a:t>Conocimiento de los colaboradores y diagnóstico de los problemas. </a:t>
            </a:r>
          </a:p>
          <a:p>
            <a:pPr algn="just"/>
            <a:r>
              <a:rPr lang="es-ES_tradnl" sz="1800" dirty="0">
                <a:latin typeface="Calibri" charset="0"/>
                <a:ea typeface="Calibri" charset="0"/>
                <a:cs typeface="Calibri" charset="0"/>
              </a:rPr>
              <a:t>Se comenzará a  trabajar “la motivación para el cambio”, esto nos garantizará los resultados deseados luego del entrenamiento en habilidades blandas. </a:t>
            </a:r>
          </a:p>
          <a:p>
            <a:pPr algn="just"/>
            <a:endParaRPr lang="es-ES_tradnl" sz="1800" dirty="0">
              <a:latin typeface="Calibri" charset="0"/>
              <a:ea typeface="Calibri" charset="0"/>
              <a:cs typeface="Calibri" charset="0"/>
            </a:endParaRPr>
          </a:p>
          <a:p>
            <a:endParaRPr lang="es-ES_tradnl" sz="1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s-ES_tradnl" sz="1800" dirty="0">
                <a:latin typeface="Calibri" charset="0"/>
                <a:ea typeface="Calibri" charset="0"/>
                <a:cs typeface="Calibri" charset="0"/>
              </a:rPr>
              <a:t> 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5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050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ES" sz="1950" b="1" dirty="0">
                <a:solidFill>
                  <a:srgbClr val="333333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950" b="1" dirty="0">
              <a:solidFill>
                <a:srgbClr val="333333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/>
        </p:nvSpPr>
        <p:spPr>
          <a:xfrm>
            <a:off x="4732329" y="359763"/>
            <a:ext cx="4651513" cy="3688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950" b="1" dirty="0">
              <a:solidFill>
                <a:srgbClr val="D9D9D9"/>
              </a:solidFill>
              <a:latin typeface="Lato"/>
              <a:ea typeface="Lato"/>
              <a:cs typeface="Lato"/>
              <a:sym typeface="Lato"/>
            </a:endParaRPr>
          </a:p>
          <a:p>
            <a:pPr marL="139700" marR="5715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- </a:t>
            </a:r>
            <a:r>
              <a:rPr lang="es-ES" sz="1800" b="1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ENTRENAMIENTO EN HABILIDADES SOCIALES Y TRABAJO EN EQUIPO. (cuarto y quinto encuentro)</a:t>
            </a:r>
          </a:p>
          <a:p>
            <a:pPr marL="139700" marR="5715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S" sz="1800" b="1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  <a:p>
            <a:pPr marL="139700" marR="5715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Se aplica un conjunto de técnicas con el fin de mejorar la calidad de las relaciones interpersonales y de comunicación. Las habilidades sociales  son las  aptitudes para crear relaciones y lazos genuinos con los demás basados en el supuesto de la igualdad de todas las personas.</a:t>
            </a:r>
          </a:p>
          <a:p>
            <a:pPr marL="139700" marR="5715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S" sz="1800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  <a:p>
            <a:pPr marL="139700" marR="5715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S" sz="1800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295119" y="-756379"/>
            <a:ext cx="3917118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es-ES" sz="2400" b="1" dirty="0">
              <a:solidFill>
                <a:srgbClr val="333333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s-ES" sz="18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endParaRPr lang="es-ES_tradnl" sz="1800" b="1" u="sng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s-ES_tradnl" sz="1800" b="1" u="sng" dirty="0">
                <a:latin typeface="Calibri" charset="0"/>
                <a:ea typeface="Calibri" charset="0"/>
                <a:cs typeface="Calibri" charset="0"/>
              </a:rPr>
              <a:t>EL CAMBIO PROPIAMENTE DICHO:   </a:t>
            </a:r>
          </a:p>
          <a:p>
            <a:endParaRPr lang="es-ES_tradnl" sz="1800" b="1" u="sng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s-ES_tradnl" sz="1800" b="1" dirty="0">
                <a:latin typeface="Calibri" charset="0"/>
                <a:ea typeface="Calibri" charset="0"/>
                <a:cs typeface="Calibri" charset="0"/>
              </a:rPr>
              <a:t>- ENTRENAMIENTO EN AUTOCONTROL Y AUTOCONOCIMIENTO (segundo y tercer encuentro)</a:t>
            </a:r>
          </a:p>
          <a:p>
            <a:endParaRPr lang="es-ES_tradnl" sz="18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r>
              <a:rPr lang="es-ES_tradnl" sz="1800" dirty="0">
                <a:latin typeface="Calibri" charset="0"/>
                <a:ea typeface="Calibri" charset="0"/>
                <a:cs typeface="Calibri" charset="0"/>
              </a:rPr>
              <a:t>El componente de autocontrol exige una maestría total en el control de las emociones. Una persona que domina y controla sus emociones puede anticipar y planificar sus reacciones emocionales para optimizar su eficacia. Se trabajar</a:t>
            </a:r>
            <a:r>
              <a:rPr lang="es-ES" sz="1800" dirty="0">
                <a:latin typeface="Calibri" charset="0"/>
                <a:ea typeface="Calibri" charset="0"/>
                <a:cs typeface="Calibri" charset="0"/>
              </a:rPr>
              <a:t>á con </a:t>
            </a:r>
            <a:r>
              <a:rPr lang="es-ES" sz="1800" dirty="0" err="1">
                <a:latin typeface="Calibri" charset="0"/>
                <a:ea typeface="Calibri" charset="0"/>
                <a:cs typeface="Calibri" charset="0"/>
              </a:rPr>
              <a:t>mindfulness</a:t>
            </a:r>
            <a:r>
              <a:rPr lang="es-ES" sz="1800" dirty="0">
                <a:latin typeface="Calibri" charset="0"/>
                <a:ea typeface="Calibri" charset="0"/>
                <a:cs typeface="Calibri" charset="0"/>
              </a:rPr>
              <a:t> y la técnica de reestructuración cognitiva para lograr dicho fin.</a:t>
            </a:r>
            <a:r>
              <a:rPr lang="es-ES_tradnl" sz="1800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endParaRPr lang="es-ES_tradnl" sz="1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s-ES_tradnl" sz="1800" dirty="0">
                <a:latin typeface="Calibri" charset="0"/>
                <a:ea typeface="Calibri" charset="0"/>
                <a:cs typeface="Calibri" charset="0"/>
              </a:rPr>
              <a:t> 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5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050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ES" sz="1950" b="1" dirty="0">
                <a:solidFill>
                  <a:srgbClr val="333333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950" b="1" dirty="0">
              <a:solidFill>
                <a:srgbClr val="333333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5693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/>
        </p:nvSpPr>
        <p:spPr>
          <a:xfrm>
            <a:off x="4672369" y="0"/>
            <a:ext cx="4651513" cy="3688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950" b="1" dirty="0">
              <a:solidFill>
                <a:srgbClr val="D9D9D9"/>
              </a:solidFill>
              <a:latin typeface="Lato"/>
              <a:ea typeface="Lato"/>
              <a:cs typeface="Lato"/>
              <a:sym typeface="Lato"/>
            </a:endParaRPr>
          </a:p>
          <a:p>
            <a:pPr marL="139700" marR="5715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- ENTRENAMIENTO EN SOLUCIÓN DE PROBLEMAS SOCIALES Y GESTIÓN DE CONFLICTOS (séptimo encuentro</a:t>
            </a:r>
            <a:r>
              <a:rPr lang="es-ES" sz="1800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)</a:t>
            </a:r>
          </a:p>
          <a:p>
            <a:pPr marL="139700" marR="5715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S" sz="1800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  <a:p>
            <a:pPr marL="139700" marR="5715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Este entrenamiento permitirá a los colaboradores percibir correctamente los parámetros de las situaciones relevantes para generar respuestas potenciales, seleccionar un respuesta y enviarla de manera que consiga el objetivo deseado en la comunicación interpersonal.</a:t>
            </a:r>
          </a:p>
          <a:p>
            <a:pPr marL="139700" marR="5715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S" sz="1800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  <a:p>
            <a:pPr marL="139700" marR="5715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S" sz="1800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160206" y="-876300"/>
            <a:ext cx="4022049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es-ES" sz="2400" b="1" dirty="0">
              <a:solidFill>
                <a:srgbClr val="333333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s-ES" sz="18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endParaRPr lang="es-ES_tradnl" sz="1800" b="1" u="sng" dirty="0">
              <a:latin typeface="Calibri" charset="0"/>
              <a:ea typeface="Calibri" charset="0"/>
              <a:cs typeface="Calibri" charset="0"/>
            </a:endParaRPr>
          </a:p>
          <a:p>
            <a:endParaRPr lang="es-ES_tradnl" sz="1800" b="1" u="sng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s-ES_tradnl" sz="1800" b="1" dirty="0">
                <a:latin typeface="Calibri" charset="0"/>
                <a:ea typeface="Calibri" charset="0"/>
                <a:cs typeface="Calibri" charset="0"/>
              </a:rPr>
              <a:t>- HABILIDADES PARA LA COMUNICACI</a:t>
            </a:r>
            <a:r>
              <a:rPr lang="es-ES" sz="1800" b="1" dirty="0">
                <a:latin typeface="Calibri" charset="0"/>
                <a:ea typeface="Calibri" charset="0"/>
                <a:cs typeface="Calibri" charset="0"/>
              </a:rPr>
              <a:t>ÓN ASERTIVA ( sexto encuentro)</a:t>
            </a:r>
            <a:endParaRPr lang="es-ES_tradnl" sz="1800" b="1" dirty="0">
              <a:latin typeface="Calibri" charset="0"/>
              <a:ea typeface="Calibri" charset="0"/>
              <a:cs typeface="Calibri" charset="0"/>
            </a:endParaRPr>
          </a:p>
          <a:p>
            <a:endParaRPr lang="es-ES_tradnl" sz="1800" dirty="0">
              <a:latin typeface="Calibri" charset="0"/>
              <a:ea typeface="Calibri" charset="0"/>
              <a:cs typeface="Calibri" charset="0"/>
            </a:endParaRPr>
          </a:p>
          <a:p>
            <a:pPr lvl="0" algn="just"/>
            <a:r>
              <a:rPr lang="es-ES_tradnl" sz="1800" dirty="0">
                <a:latin typeface="Calibri" charset="0"/>
                <a:ea typeface="Calibri" charset="0"/>
                <a:cs typeface="Calibri" charset="0"/>
              </a:rPr>
              <a:t>La conducta asertiva fomenta la igualdad en las relaciones humanas, capacitándonos para actuar en favor de nuestros propios intereses, defendernos a nosotros mismos sin sentir una ansiedad inapropiada, expresar sentimientos sinceros con comodidad y hacer valer nuestros derechos personales sin negar los derechos de los demás. </a:t>
            </a:r>
            <a:endParaRPr lang="es-ES_tradnl" sz="1800" i="1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s-ES_tradnl" sz="1800" dirty="0">
                <a:latin typeface="Calibri" charset="0"/>
                <a:ea typeface="Calibri" charset="0"/>
                <a:cs typeface="Calibri" charset="0"/>
              </a:rPr>
              <a:t> 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5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050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-ES" sz="1950" b="1" dirty="0">
                <a:solidFill>
                  <a:srgbClr val="333333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950" b="1" dirty="0">
              <a:solidFill>
                <a:srgbClr val="333333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986708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700" y="162737"/>
            <a:ext cx="4254600" cy="4818038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9"/>
          <p:cNvSpPr txBox="1">
            <a:spLocks noGrp="1"/>
          </p:cNvSpPr>
          <p:nvPr>
            <p:ph type="body" idx="4294967295"/>
          </p:nvPr>
        </p:nvSpPr>
        <p:spPr>
          <a:xfrm>
            <a:off x="2855550" y="747893"/>
            <a:ext cx="3515270" cy="38990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s-ES_tradnl" b="1" dirty="0">
                <a:latin typeface="Calibri" charset="0"/>
                <a:ea typeface="Calibri" charset="0"/>
                <a:cs typeface="Calibri" charset="0"/>
              </a:rPr>
              <a:t>- ENTRENAMIENTO EN AFRONTAMIENTO DEL ESTR</a:t>
            </a:r>
            <a:r>
              <a:rPr lang="es-ES" b="1" dirty="0">
                <a:latin typeface="Calibri" charset="0"/>
                <a:ea typeface="Calibri" charset="0"/>
                <a:cs typeface="Calibri" charset="0"/>
              </a:rPr>
              <a:t>ÉS (octavo encuentro)</a:t>
            </a:r>
          </a:p>
          <a:p>
            <a:pPr marL="114300" lvl="0" indent="0">
              <a:buNone/>
            </a:pPr>
            <a:endParaRPr lang="es-ES" b="1" dirty="0">
              <a:latin typeface="Calibri" charset="0"/>
              <a:ea typeface="Calibri" charset="0"/>
              <a:cs typeface="Calibri" charset="0"/>
            </a:endParaRPr>
          </a:p>
          <a:p>
            <a:pPr marL="114300" lvl="0" indent="0">
              <a:buNone/>
            </a:pPr>
            <a:r>
              <a:rPr lang="es-ES" dirty="0">
                <a:latin typeface="Calibri" charset="0"/>
                <a:ea typeface="Calibri" charset="0"/>
                <a:cs typeface="Calibri" charset="0"/>
              </a:rPr>
              <a:t>Se enseña a los colaboradores habilidades y estrategias (cognitivas, emocionales y conductuales) que les permitan afrontar situaciones conflictivas de una forma más adaptativa. </a:t>
            </a:r>
            <a:endParaRPr lang="es-ES_tradnl" dirty="0">
              <a:latin typeface="Calibri" charset="0"/>
              <a:ea typeface="Calibri" charset="0"/>
              <a:cs typeface="Calibri" charset="0"/>
            </a:endParaRPr>
          </a:p>
          <a:p>
            <a:pPr marL="114300" indent="0">
              <a:buNone/>
            </a:pPr>
            <a:endParaRPr lang="es-ES_tradnl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6807" y="194872"/>
            <a:ext cx="4583531" cy="492742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1"/>
          <p:cNvSpPr txBox="1">
            <a:spLocks noGrp="1"/>
          </p:cNvSpPr>
          <p:nvPr>
            <p:ph type="body" idx="4294967295"/>
          </p:nvPr>
        </p:nvSpPr>
        <p:spPr>
          <a:xfrm>
            <a:off x="2573700" y="1223023"/>
            <a:ext cx="3701479" cy="16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600" dirty="0">
                <a:solidFill>
                  <a:srgbClr val="424242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Somos una organización</a:t>
            </a:r>
            <a:r>
              <a:rPr lang="es-ES" sz="1600" dirty="0">
                <a:solidFill>
                  <a:srgbClr val="424242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 </a:t>
            </a:r>
            <a:r>
              <a:rPr lang="x-none" sz="1600" dirty="0">
                <a:solidFill>
                  <a:srgbClr val="424242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con sólidas bases  conformada por </a:t>
            </a:r>
            <a:r>
              <a:rPr lang="es-ES" sz="1600" dirty="0">
                <a:solidFill>
                  <a:srgbClr val="424242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p</a:t>
            </a:r>
            <a:r>
              <a:rPr lang="x-none" sz="1600" dirty="0">
                <a:solidFill>
                  <a:srgbClr val="424242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sicólogos especializados en terapia cognitivo conductual.</a:t>
            </a:r>
            <a:r>
              <a:rPr lang="es-ES" sz="1600" dirty="0">
                <a:solidFill>
                  <a:srgbClr val="424242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 </a:t>
            </a:r>
            <a:r>
              <a:rPr lang="x-none" sz="1600" dirty="0">
                <a:solidFill>
                  <a:srgbClr val="424242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Nuestros proyectos</a:t>
            </a:r>
            <a:r>
              <a:rPr lang="es-ES" sz="1600" dirty="0">
                <a:solidFill>
                  <a:srgbClr val="424242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 están </a:t>
            </a:r>
            <a:r>
              <a:rPr lang="x-none" sz="1600" dirty="0">
                <a:solidFill>
                  <a:srgbClr val="424242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validados por la evidencia científica, de esta manera garantizamos nuestras intervenciones en corto plazo   Contamos con sedes en Capital federal</a:t>
            </a:r>
            <a:r>
              <a:rPr lang="es-ES" sz="1600" dirty="0">
                <a:solidFill>
                  <a:srgbClr val="424242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, Provincia de Buenos Aires, Neuquén y </a:t>
            </a:r>
            <a:r>
              <a:rPr lang="x-none" sz="1600" dirty="0">
                <a:solidFill>
                  <a:srgbClr val="424242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Salta.</a:t>
            </a:r>
            <a:endParaRPr sz="1600" dirty="0">
              <a:solidFill>
                <a:srgbClr val="424242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rgbClr val="424242"/>
              </a:buClr>
              <a:buSzPts val="1100"/>
              <a:buFont typeface="Arial"/>
              <a:buNone/>
            </a:pPr>
            <a:endParaRPr sz="1000" dirty="0">
              <a:solidFill>
                <a:srgbClr val="42424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6" name="Google Shape;136;p21"/>
          <p:cNvSpPr txBox="1"/>
          <p:nvPr/>
        </p:nvSpPr>
        <p:spPr>
          <a:xfrm>
            <a:off x="207600" y="3457413"/>
            <a:ext cx="2103000" cy="10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7" name="Google Shape;137;p21"/>
          <p:cNvSpPr txBox="1"/>
          <p:nvPr/>
        </p:nvSpPr>
        <p:spPr>
          <a:xfrm>
            <a:off x="2802768" y="590561"/>
            <a:ext cx="28005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>
                <a:solidFill>
                  <a:srgbClr val="424242"/>
                </a:solidFill>
                <a:latin typeface="Montserrat"/>
                <a:ea typeface="Montserrat"/>
                <a:cs typeface="Montserrat"/>
                <a:sym typeface="Montserrat"/>
              </a:rPr>
              <a:t>Acerca de   </a:t>
            </a:r>
            <a:endParaRPr sz="1200" dirty="0">
              <a:solidFill>
                <a:srgbClr val="42424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200" dirty="0">
              <a:solidFill>
                <a:srgbClr val="42424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300789" y="370801"/>
            <a:ext cx="1896018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rgbClr val="F3F3F3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“Las empresas que apuntan al bienestar de las personas mejoran su rendimiento”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1800" dirty="0">
              <a:solidFill>
                <a:srgbClr val="F3F3F3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1800" dirty="0">
              <a:solidFill>
                <a:srgbClr val="F3F3F3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rgbClr val="F3F3F3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“Ayudamos a las empresas a mejorar el clima laboral y las relaciones interpersonales” </a:t>
            </a: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9" name="Google Shape;139;p21"/>
          <p:cNvSpPr txBox="1"/>
          <p:nvPr/>
        </p:nvSpPr>
        <p:spPr>
          <a:xfrm>
            <a:off x="6780338" y="0"/>
            <a:ext cx="2156062" cy="12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rgbClr val="E09900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rgbClr val="E09900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rgbClr val="F3F3F3"/>
                </a:solidFill>
                <a:latin typeface="Calibri" charset="0"/>
                <a:ea typeface="Calibri" charset="0"/>
                <a:cs typeface="Calibri" charset="0"/>
                <a:sym typeface="Montserrat"/>
              </a:rPr>
              <a:t>"La motivación y la felicidad para las empresas es el futuro para empresas que quieran ser más rentables, más competitivas y más modernas”</a:t>
            </a:r>
            <a:endParaRPr sz="1800" dirty="0">
              <a:solidFill>
                <a:srgbClr val="F3F3F3"/>
              </a:solidFill>
              <a:latin typeface="Calibri" charset="0"/>
              <a:ea typeface="Calibri" charset="0"/>
              <a:cs typeface="Calibri" charset="0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3F3F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0" name="Google Shape;140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77521" y="590561"/>
            <a:ext cx="1973573" cy="632462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1"/>
          <p:cNvSpPr txBox="1"/>
          <p:nvPr/>
        </p:nvSpPr>
        <p:spPr>
          <a:xfrm>
            <a:off x="2573700" y="4032218"/>
            <a:ext cx="4346864" cy="7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dirty="0">
                <a:latin typeface="Calibri" charset="0"/>
                <a:ea typeface="Calibri" charset="0"/>
                <a:cs typeface="Calibri" charset="0"/>
                <a:hlinkClick r:id="rId5"/>
              </a:rPr>
              <a:t>Nuestras WEB: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dirty="0">
                <a:latin typeface="Calibri" charset="0"/>
                <a:ea typeface="Calibri" charset="0"/>
                <a:cs typeface="Calibri" charset="0"/>
                <a:hlinkClick r:id="rId5"/>
              </a:rPr>
              <a:t>www.habilidadesparaelcambio.com.ar</a:t>
            </a:r>
            <a:endParaRPr lang="es-ES" sz="1100" dirty="0">
              <a:latin typeface="Calibri" charset="0"/>
              <a:ea typeface="Calibri" charset="0"/>
              <a:cs typeface="Calibri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dirty="0">
                <a:latin typeface="Calibri" charset="0"/>
                <a:ea typeface="Calibri" charset="0"/>
                <a:cs typeface="Calibri" charset="0"/>
                <a:hlinkClick r:id="rId6"/>
              </a:rPr>
              <a:t>www.cursosdepsicologia.com.ar</a:t>
            </a:r>
            <a:endParaRPr lang="es-ES" sz="1100" dirty="0">
              <a:latin typeface="Calibri" charset="0"/>
              <a:ea typeface="Calibri" charset="0"/>
              <a:cs typeface="Calibri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S" sz="1100" dirty="0">
              <a:latin typeface="Calibri" charset="0"/>
              <a:ea typeface="Calibri" charset="0"/>
              <a:cs typeface="Calibri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S" sz="1100" u="sng" dirty="0">
              <a:solidFill>
                <a:schemeClr val="hlink"/>
              </a:solidFill>
              <a:latin typeface="Calibri" charset="0"/>
              <a:ea typeface="Calibri" charset="0"/>
              <a:cs typeface="Calibri" charset="0"/>
              <a:hlinkClick r:id="rId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1208</TotalTime>
  <Words>967</Words>
  <Application>Microsoft Office PowerPoint</Application>
  <PresentationFormat>Presentación en pantalla (16:9)</PresentationFormat>
  <Paragraphs>125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Comfortaa</vt:lpstr>
      <vt:lpstr>Lato</vt:lpstr>
      <vt:lpstr>Montserrat</vt:lpstr>
      <vt:lpstr>Oswald</vt:lpstr>
      <vt:lpstr>Raleway</vt:lpstr>
      <vt:lpstr>Swiss</vt:lpstr>
      <vt:lpstr>Capacitación In Company </vt:lpstr>
      <vt:lpstr>Programa de entrenamiento en Habilidades Blandas </vt:lpstr>
      <vt:lpstr>En un contexto de crisis, este tipo de habilidades se vuelven cruciales. La mayoría de las veces las situaciones críticas no se resuelven de manera técnica sino que requieren de habilidades interpersonales y adaptativas que permitan resolver los conflictos. Es por eso que las capacidades blandas han adquirido cada vez más importancia dentro del mundo laboral.   En este programa de entrenamiento de 8 encuentros los colaboradores serán capacitados a través de técnicas de la terapia cognitivo conductual como modelado, rol playing, asignación de tareas para casa y reforzamiento para la adquisición de nuevas conductas.    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Planificación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Flynn</dc:creator>
  <cp:lastModifiedBy>Ana Flynn</cp:lastModifiedBy>
  <cp:revision>38</cp:revision>
  <dcterms:modified xsi:type="dcterms:W3CDTF">2020-08-20T19:34:40Z</dcterms:modified>
</cp:coreProperties>
</file>