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Yeseva One" charset="1" panose="00000500000000000000"/>
      <p:regular r:id="rId23"/>
    </p:embeddedFont>
    <p:embeddedFont>
      <p:font typeface="DM Sans Bold" charset="1" panose="000000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96086" y="3583787"/>
            <a:ext cx="10095828" cy="7319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24"/>
              </a:lnSpc>
            </a:pPr>
            <a:r>
              <a:rPr lang="en-US" sz="17531" spc="-1262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Hannah Arendt</a:t>
            </a:r>
          </a:p>
          <a:p>
            <a:pPr algn="ctr">
              <a:lnSpc>
                <a:spcPts val="14024"/>
              </a:lnSpc>
            </a:pPr>
          </a:p>
          <a:p>
            <a:pPr algn="ctr">
              <a:lnSpc>
                <a:spcPts val="14024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4096086" y="7618961"/>
            <a:ext cx="10095828" cy="430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6"/>
              </a:lnSpc>
              <a:spcBef>
                <a:spcPct val="0"/>
              </a:spcBef>
            </a:pPr>
            <a:r>
              <a:rPr lang="en-US" b="true" sz="2562" spc="245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EDUCACIÓN, LIBERTAD Y MAL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230876" y="4189563"/>
            <a:ext cx="5826247" cy="5720529"/>
          </a:xfrm>
          <a:custGeom>
            <a:avLst/>
            <a:gdLst/>
            <a:ahLst/>
            <a:cxnLst/>
            <a:rect r="r" b="b" t="t" l="l"/>
            <a:pathLst>
              <a:path h="5720529" w="5826247">
                <a:moveTo>
                  <a:pt x="0" y="0"/>
                </a:moveTo>
                <a:lnTo>
                  <a:pt x="5826248" y="0"/>
                </a:lnTo>
                <a:lnTo>
                  <a:pt x="5826248" y="5720529"/>
                </a:lnTo>
                <a:lnTo>
                  <a:pt x="0" y="572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85161" y="1024089"/>
            <a:ext cx="15117679" cy="3165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99"/>
              </a:lnSpc>
            </a:pPr>
            <a:r>
              <a:rPr lang="en-US" sz="9999" spc="-719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libertad de ser libres </a:t>
            </a:r>
          </a:p>
          <a:p>
            <a:pPr algn="ctr">
              <a:lnSpc>
                <a:spcPts val="7999"/>
              </a:lnSpc>
            </a:pPr>
            <a:r>
              <a:rPr lang="en-US" sz="9999" spc="-719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y </a:t>
            </a:r>
          </a:p>
          <a:p>
            <a:pPr algn="ctr">
              <a:lnSpc>
                <a:spcPts val="7999"/>
              </a:lnSpc>
            </a:pPr>
            <a:r>
              <a:rPr lang="en-US" sz="9999" spc="-719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Sobre la revolución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048674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Liberación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52289" y="4346776"/>
            <a:ext cx="10383423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ES CONDICIÓN NECESARIA PARA LA LIBERTAD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ES NEGATIVA: FRENTE A UN IMPEDIMENTO NO JUSTIFICABLE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EN RELACIÓN A UNA OPRESIÓN Y LA LOCOMOCIÓN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048674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Libertad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52289" y="4346776"/>
            <a:ext cx="10383423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POLISÉMICA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IGUALDAD Y LIBERTAD</a:t>
            </a: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PARA GRIEGXS: ARTIFICIAL</a:t>
            </a: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PARA CONTRACTUALISTAS: NATURAL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048674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Libertad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52289" y="3660973"/>
            <a:ext cx="10383423" cy="5857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SE DA ENTRE IGUALES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UN ACUERDO DONDE LAS PERSONAS SE GARANTIZAN MUTUAMENTE LA LIBERTAD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“EL DESEO DE LIBERTAD, DE VIVIR UNA VIDA POLÍTICA” 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PARTICIPAR DE LOS ASUNTOS COMUNES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QUIEN OPRIME NO ES LIBRE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048674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Revolución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52289" y="4346776"/>
            <a:ext cx="10383423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INTERESADA EN LIBERACIÓN Y LIBERTAD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“LA EXPERIENCIA DE LA CAPACIDAD DEL HOMBRE PARA COMENZAR ALGO NUEVO”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NO CUALQUIER GOLPE ES REVOLUCIÓN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547415"/>
            <a:ext cx="7960894" cy="5970671"/>
          </a:xfrm>
          <a:custGeom>
            <a:avLst/>
            <a:gdLst/>
            <a:ahLst/>
            <a:cxnLst/>
            <a:rect r="r" b="b" t="t" l="l"/>
            <a:pathLst>
              <a:path h="5970671" w="7960894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85161" y="1048674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Eichmann en Jerusalén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564870" y="5629892"/>
            <a:ext cx="9210920" cy="425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MAL Y MALDAD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MAL RADICAL (VÍCTIMA Y VICTIMARIX)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VS. 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LA BANALIDAD DEL MAL (TESTIGXS, GRISES, SIN PASIÓN, IRREFLEXIÓN)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048674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Eichmann en Jerusalén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52289" y="5607770"/>
            <a:ext cx="10383423" cy="212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“NO,</a:t>
            </a: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Eich</a:t>
            </a: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MANN NO ERA ESTÚPIDO.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ÚNICAMENTE LA PURA Y SIMPLE IRREFLEXIÓN FUE LO QUE LE PREDISPUSO A CONVERTIRSE EN EL MAYOR CRIMINAL DE SU TIEMPO”.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Gracias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96086" y="4414243"/>
            <a:ext cx="10095828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FACUNDO ICARE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LIC. EN CIENCIA POLÍTICA (UBA)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FACUICARE@GMAIL.COM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90287" y="561975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filósofa polémica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195638" y="3994854"/>
            <a:ext cx="9506976" cy="5704186"/>
          </a:xfrm>
          <a:custGeom>
            <a:avLst/>
            <a:gdLst/>
            <a:ahLst/>
            <a:cxnLst/>
            <a:rect r="r" b="b" t="t" l="l"/>
            <a:pathLst>
              <a:path h="5704186" w="9506976">
                <a:moveTo>
                  <a:pt x="0" y="0"/>
                </a:moveTo>
                <a:lnTo>
                  <a:pt x="9506976" y="0"/>
                </a:lnTo>
                <a:lnTo>
                  <a:pt x="9506976" y="5704186"/>
                </a:lnTo>
                <a:lnTo>
                  <a:pt x="0" y="5704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Obras notables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96086" y="4414243"/>
            <a:ext cx="10095828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EICHMANN EN JERUSALÉN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LOS ORÍGENES DEL TOTALITARISMO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LA CONDICIÓN HUMANA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469327" y="3513609"/>
            <a:ext cx="5339845" cy="6356958"/>
          </a:xfrm>
          <a:custGeom>
            <a:avLst/>
            <a:gdLst/>
            <a:ahLst/>
            <a:cxnLst/>
            <a:rect r="r" b="b" t="t" l="l"/>
            <a:pathLst>
              <a:path h="6356958" w="5339845">
                <a:moveTo>
                  <a:pt x="0" y="0"/>
                </a:moveTo>
                <a:lnTo>
                  <a:pt x="5339845" y="0"/>
                </a:lnTo>
                <a:lnTo>
                  <a:pt x="533984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85161" y="1159288"/>
            <a:ext cx="1511767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Martin Heidegger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63934" y="5863413"/>
            <a:ext cx="1009582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ESTUDIA CON ÉL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ROMANCE SECRETO DE 5 AÑOS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655161" y="4586966"/>
            <a:ext cx="8367022" cy="5700034"/>
          </a:xfrm>
          <a:custGeom>
            <a:avLst/>
            <a:gdLst/>
            <a:ahLst/>
            <a:cxnLst/>
            <a:rect r="r" b="b" t="t" l="l"/>
            <a:pathLst>
              <a:path h="5700034" w="8367022">
                <a:moveTo>
                  <a:pt x="0" y="0"/>
                </a:moveTo>
                <a:lnTo>
                  <a:pt x="8367022" y="0"/>
                </a:lnTo>
                <a:lnTo>
                  <a:pt x="8367022" y="5700034"/>
                </a:lnTo>
                <a:lnTo>
                  <a:pt x="0" y="57000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85161" y="827751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crisis de la educación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63472" y="5647094"/>
            <a:ext cx="10095828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EDUCACIÓN COMO “COERCIÓN SIN EL USO DE LA FUERZA”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PRESENTA LO VIEJO COMO NUEVO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CONSERVAR VS. INNOVAR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crisis de la educación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57215" y="4628229"/>
            <a:ext cx="12573569" cy="532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3 SUPUESTOS/PROBLEMAS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1 - EL AUTOGOBIERNO DE LAS NIÑECES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2 - DOCENTES NO EXPERTXS. NO SABEN SU TEMA. COMPETENCIA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3 - SUSTITUIR APRENDER POR HACER. JUEGO Y TRABAJO. NIÑEZ Y ADULTEZ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crisis de la educación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57215" y="4628229"/>
            <a:ext cx="12573569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JERARQUÍAS (NO NEGATIVAS)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FAMILIA</a:t>
            </a: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DOBLE RESPONSABILIDAD</a:t>
            </a: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1- CUIDAR LA INFANCIA DEL ENTORNO (M. PRIVADO)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2- CUIDAR AL MUNDO DE ESA NOVEDAD CUANDO SE DESARROLLA (M. PÚBLICO)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crisis de la educación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57215" y="4628229"/>
            <a:ext cx="12573569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EDUCACIÓN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SU LABOR ES CUIDAR Y PROTEGER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A LA NIÑEZ FRENTE AL MUNDO Y VICEVERSA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A LO NUEVO FRENTE A LO VIEJO Y VICEVERSA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370" r="0" b="-1637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5161" y="1159288"/>
            <a:ext cx="15117679" cy="324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5000" spc="-1080">
                <a:solidFill>
                  <a:srgbClr val="A69E95"/>
                </a:solidFill>
                <a:latin typeface="Yeseva One"/>
                <a:ea typeface="Yeseva One"/>
                <a:cs typeface="Yeseva One"/>
                <a:sym typeface="Yeseva One"/>
              </a:rPr>
              <a:t>La crisis de la educación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57215" y="4628229"/>
            <a:ext cx="12573569" cy="479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SIEMPRE LA EDUCACIÓN HABLA DEL PASADO, PORQUE EL MUNDO ES MÁS VIEJO QUE LAS NUEVAS GENERACIONES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288">
                <a:solidFill>
                  <a:srgbClr val="60574E"/>
                </a:solidFill>
                <a:latin typeface="DM Sans Bold"/>
                <a:ea typeface="DM Sans Bold"/>
                <a:cs typeface="DM Sans Bold"/>
                <a:sym typeface="DM Sans Bold"/>
              </a:rPr>
              <a:t>“NO EXPULSARLES DE NUESTRO MUNDO, NI DEJARLES A MERCED DE SUS PROPIOS RECURSOS, PARA NO ARREBATARLES SU OPORTUNIDAD DE ERNPRENDER ALGO NUEVO”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DAHHEdgP-UE</dc:identifier>
  <dcterms:modified xsi:type="dcterms:W3CDTF">2011-08-01T06:04:30Z</dcterms:modified>
  <cp:revision>1</cp:revision>
  <dc:title>hannah arendt</dc:title>
</cp:coreProperties>
</file>